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5" r:id="rId1"/>
  </p:sldMasterIdLst>
  <p:sldIdLst>
    <p:sldId id="256" r:id="rId2"/>
    <p:sldId id="265" r:id="rId3"/>
    <p:sldId id="261" r:id="rId4"/>
    <p:sldId id="257" r:id="rId5"/>
    <p:sldId id="258" r:id="rId6"/>
    <p:sldId id="259" r:id="rId7"/>
    <p:sldId id="262" r:id="rId8"/>
    <p:sldId id="266" r:id="rId9"/>
    <p:sldId id="268" r:id="rId10"/>
    <p:sldId id="26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9985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61950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54107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099608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5160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16591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333C77-0158-454C-844F-B7AB9BD7DAD4}" type="slidenum">
              <a:rPr lang="en-US" smtClean="0"/>
              <a:t>‹N°›</a:t>
            </a:fld>
            <a:endParaRPr lang="en-US" dirty="0"/>
          </a:p>
        </p:txBody>
      </p:sp>
    </p:spTree>
    <p:extLst>
      <p:ext uri="{BB962C8B-B14F-4D97-AF65-F5344CB8AC3E}">
        <p14:creationId xmlns:p14="http://schemas.microsoft.com/office/powerpoint/2010/main" val="916213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83360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920005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32557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FF9F0C5-380F-41C2-899A-BAC0F0927E16}" type="slidenum">
              <a:rPr lang="en-US" smtClean="0"/>
              <a:t>‹N°›</a:t>
            </a:fld>
            <a:endParaRPr lang="en-US" dirty="0"/>
          </a:p>
        </p:txBody>
      </p:sp>
    </p:spTree>
    <p:extLst>
      <p:ext uri="{BB962C8B-B14F-4D97-AF65-F5344CB8AC3E}">
        <p14:creationId xmlns:p14="http://schemas.microsoft.com/office/powerpoint/2010/main" val="1266678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38874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58355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56960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smtClean="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3366660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730707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1/16/2024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25752483"/>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BE5F53D-5A31-4ABD-AA37-C8CB13FEF241}"/>
              </a:ext>
            </a:extLst>
          </p:cNvPr>
          <p:cNvPicPr>
            <a:picLocks noChangeAspect="1"/>
          </p:cNvPicPr>
          <p:nvPr/>
        </p:nvPicPr>
        <p:blipFill>
          <a:blip r:embed="rId2"/>
          <a:stretch>
            <a:fillRect/>
          </a:stretch>
        </p:blipFill>
        <p:spPr>
          <a:xfrm>
            <a:off x="2930549" y="3770006"/>
            <a:ext cx="4874536" cy="2814233"/>
          </a:xfrm>
          <a:prstGeom prst="rect">
            <a:avLst/>
          </a:prstGeom>
        </p:spPr>
      </p:pic>
      <p:pic>
        <p:nvPicPr>
          <p:cNvPr id="2" name="Image 1">
            <a:extLst>
              <a:ext uri="{FF2B5EF4-FFF2-40B4-BE49-F238E27FC236}">
                <a16:creationId xmlns:a16="http://schemas.microsoft.com/office/drawing/2014/main" id="{A679E6A5-10F0-4580-96DE-3ABE2A3292E1}"/>
              </a:ext>
            </a:extLst>
          </p:cNvPr>
          <p:cNvPicPr>
            <a:picLocks noChangeAspect="1"/>
          </p:cNvPicPr>
          <p:nvPr/>
        </p:nvPicPr>
        <p:blipFill>
          <a:blip r:embed="rId3"/>
          <a:stretch>
            <a:fillRect/>
          </a:stretch>
        </p:blipFill>
        <p:spPr>
          <a:xfrm>
            <a:off x="1526264" y="615816"/>
            <a:ext cx="4986111" cy="2384437"/>
          </a:xfrm>
          <a:prstGeom prst="rect">
            <a:avLst/>
          </a:prstGeom>
        </p:spPr>
      </p:pic>
      <p:pic>
        <p:nvPicPr>
          <p:cNvPr id="8" name="Image 7">
            <a:extLst>
              <a:ext uri="{FF2B5EF4-FFF2-40B4-BE49-F238E27FC236}">
                <a16:creationId xmlns:a16="http://schemas.microsoft.com/office/drawing/2014/main" id="{87D0529E-7392-4537-F5B5-4ABC9B3973D4}"/>
              </a:ext>
            </a:extLst>
          </p:cNvPr>
          <p:cNvPicPr>
            <a:picLocks noChangeAspect="1"/>
          </p:cNvPicPr>
          <p:nvPr/>
        </p:nvPicPr>
        <p:blipFill>
          <a:blip r:embed="rId4"/>
          <a:stretch>
            <a:fillRect/>
          </a:stretch>
        </p:blipFill>
        <p:spPr>
          <a:xfrm>
            <a:off x="6934846" y="183430"/>
            <a:ext cx="4729260" cy="3245570"/>
          </a:xfrm>
          <a:prstGeom prst="rect">
            <a:avLst/>
          </a:prstGeom>
        </p:spPr>
      </p:pic>
    </p:spTree>
    <p:extLst>
      <p:ext uri="{BB962C8B-B14F-4D97-AF65-F5344CB8AC3E}">
        <p14:creationId xmlns:p14="http://schemas.microsoft.com/office/powerpoint/2010/main" val="32735844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CDD84E2B-BCE6-4687-805F-CBB3AA2B2392}"/>
              </a:ext>
            </a:extLst>
          </p:cNvPr>
          <p:cNvSpPr>
            <a:spLocks noGrp="1"/>
          </p:cNvSpPr>
          <p:nvPr>
            <p:ph type="ctrTitle"/>
          </p:nvPr>
        </p:nvSpPr>
        <p:spPr>
          <a:xfrm>
            <a:off x="4107523" y="97493"/>
            <a:ext cx="6448425" cy="531812"/>
          </a:xfrm>
        </p:spPr>
        <p:txBody>
          <a:bodyPr>
            <a:normAutofit/>
          </a:bodyPr>
          <a:lstStyle/>
          <a:p>
            <a:pPr algn="ctr" eaLnBrk="1" hangingPunct="1"/>
            <a:r>
              <a:rPr lang="fr-FR" altLang="fr-FR" sz="2400" b="1" dirty="0"/>
              <a:t>Randonnées de l’été</a:t>
            </a:r>
            <a:endParaRPr lang="fr-FR" altLang="fr-FR" sz="2400" dirty="0"/>
          </a:p>
        </p:txBody>
      </p:sp>
      <p:sp>
        <p:nvSpPr>
          <p:cNvPr id="9" name="Rectangle 3">
            <a:extLst>
              <a:ext uri="{FF2B5EF4-FFF2-40B4-BE49-F238E27FC236}">
                <a16:creationId xmlns:a16="http://schemas.microsoft.com/office/drawing/2014/main" id="{47157BFB-2133-4051-8ACF-FEE44640626B}"/>
              </a:ext>
            </a:extLst>
          </p:cNvPr>
          <p:cNvSpPr txBox="1">
            <a:spLocks noChangeArrowheads="1"/>
          </p:cNvSpPr>
          <p:nvPr/>
        </p:nvSpPr>
        <p:spPr>
          <a:xfrm>
            <a:off x="3222493" y="1514537"/>
            <a:ext cx="8218487" cy="481806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buFontTx/>
              <a:buNone/>
              <a:defRPr/>
            </a:pPr>
            <a:endParaRPr lang="fr-FR" altLang="fr-FR" sz="1000" dirty="0"/>
          </a:p>
          <a:p>
            <a:pPr>
              <a:buFontTx/>
              <a:buNone/>
              <a:defRPr/>
            </a:pPr>
            <a:endParaRPr lang="fr-FR" altLang="fr-FR" sz="1000" dirty="0"/>
          </a:p>
          <a:p>
            <a:pPr>
              <a:buFontTx/>
              <a:buNone/>
              <a:defRPr/>
            </a:pPr>
            <a:endParaRPr lang="fr-FR" altLang="fr-FR" sz="1000" dirty="0"/>
          </a:p>
          <a:p>
            <a:pPr>
              <a:buFontTx/>
              <a:buNone/>
              <a:defRPr/>
            </a:pPr>
            <a:endParaRPr lang="fr-FR" altLang="fr-FR" sz="2000" dirty="0"/>
          </a:p>
          <a:p>
            <a:pPr>
              <a:buFontTx/>
              <a:buNone/>
              <a:defRPr/>
            </a:pPr>
            <a:endParaRPr lang="fr-FR" altLang="fr-FR" sz="2400" dirty="0"/>
          </a:p>
          <a:p>
            <a:pPr>
              <a:buFontTx/>
              <a:buNone/>
              <a:defRPr/>
            </a:pPr>
            <a:endParaRPr lang="fr-FR" altLang="fr-FR" sz="2400" dirty="0"/>
          </a:p>
          <a:p>
            <a:pPr>
              <a:buFontTx/>
              <a:buNone/>
              <a:defRPr/>
            </a:pPr>
            <a:endParaRPr lang="fr-FR" altLang="fr-FR" sz="2400" dirty="0"/>
          </a:p>
        </p:txBody>
      </p:sp>
      <p:sp>
        <p:nvSpPr>
          <p:cNvPr id="7" name="Rectangle 3">
            <a:extLst>
              <a:ext uri="{FF2B5EF4-FFF2-40B4-BE49-F238E27FC236}">
                <a16:creationId xmlns:a16="http://schemas.microsoft.com/office/drawing/2014/main" id="{B4ACAFDF-1015-4ABD-9E48-6FFE39FEFBBC}"/>
              </a:ext>
            </a:extLst>
          </p:cNvPr>
          <p:cNvSpPr txBox="1">
            <a:spLocks noChangeArrowheads="1"/>
          </p:cNvSpPr>
          <p:nvPr/>
        </p:nvSpPr>
        <p:spPr>
          <a:xfrm>
            <a:off x="3348261" y="841313"/>
            <a:ext cx="8218487" cy="481806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defRPr/>
            </a:pPr>
            <a:r>
              <a:rPr lang="fr-FR" altLang="fr-FR" sz="2000" b="1" dirty="0"/>
              <a:t>Les circuits proposés, différents chaque semaine, </a:t>
            </a:r>
            <a:r>
              <a:rPr lang="fr-FR" altLang="fr-FR" sz="2000" dirty="0"/>
              <a:t>font l’objet de soins attentifs de la part des bénévoles. Dès le mois de mars, ceux-ci s’activent à entretenir et baliser les sentiers et chemins qui seront empruntés en été afin de vous permettre de merveilleuses balades dans les meilleures conditions de sécurité possibles</a:t>
            </a:r>
          </a:p>
          <a:p>
            <a:pPr>
              <a:defRPr/>
            </a:pPr>
            <a:endParaRPr lang="fr-FR" altLang="fr-FR" sz="2000" dirty="0"/>
          </a:p>
          <a:p>
            <a:pPr>
              <a:defRPr/>
            </a:pPr>
            <a:r>
              <a:rPr lang="fr-FR" altLang="fr-FR" sz="2000" b="1" dirty="0"/>
              <a:t>Pour clôturer la saison un repas </a:t>
            </a:r>
            <a:r>
              <a:rPr lang="fr-FR" altLang="fr-FR" sz="2000" dirty="0"/>
              <a:t>est organisé après la dernière randonnée. Ainsi, autour d’un jambon - salade, les randonneurs peuvent se remémorer les bons moments passés ensemble dans la belle nature autour de Saint-Hippolyte</a:t>
            </a:r>
            <a:endParaRPr lang="fr-FR" altLang="fr-FR" sz="2000" b="1" dirty="0"/>
          </a:p>
          <a:p>
            <a:pPr>
              <a:defRPr/>
            </a:pPr>
            <a:endParaRPr lang="fr-FR" altLang="fr-FR" sz="2000" dirty="0"/>
          </a:p>
          <a:p>
            <a:pPr>
              <a:defRPr/>
            </a:pPr>
            <a:endParaRPr lang="fr-FR" altLang="fr-FR" sz="2000" dirty="0"/>
          </a:p>
          <a:p>
            <a:pPr>
              <a:defRPr/>
            </a:pPr>
            <a:endParaRPr lang="fr-FR" altLang="fr-FR" sz="2000" dirty="0"/>
          </a:p>
          <a:p>
            <a:pPr>
              <a:buFontTx/>
              <a:buNone/>
              <a:defRPr/>
            </a:pPr>
            <a:endParaRPr lang="fr-FR" altLang="fr-FR" sz="1000" dirty="0"/>
          </a:p>
          <a:p>
            <a:pPr>
              <a:buFontTx/>
              <a:buNone/>
              <a:defRPr/>
            </a:pPr>
            <a:endParaRPr lang="fr-FR" altLang="fr-FR" sz="2000" dirty="0"/>
          </a:p>
          <a:p>
            <a:pPr>
              <a:buFontTx/>
              <a:buNone/>
              <a:defRPr/>
            </a:pPr>
            <a:endParaRPr lang="fr-FR" altLang="fr-FR" sz="2400" dirty="0"/>
          </a:p>
          <a:p>
            <a:pPr>
              <a:buFontTx/>
              <a:buNone/>
              <a:defRPr/>
            </a:pPr>
            <a:endParaRPr lang="fr-FR" altLang="fr-FR" sz="2400" dirty="0"/>
          </a:p>
          <a:p>
            <a:pPr>
              <a:buFontTx/>
              <a:buNone/>
              <a:defRPr/>
            </a:pPr>
            <a:endParaRPr lang="fr-FR" altLang="fr-FR" sz="2400" dirty="0"/>
          </a:p>
        </p:txBody>
      </p:sp>
      <p:pic>
        <p:nvPicPr>
          <p:cNvPr id="6" name="Picture 245">
            <a:extLst>
              <a:ext uri="{FF2B5EF4-FFF2-40B4-BE49-F238E27FC236}">
                <a16:creationId xmlns:a16="http://schemas.microsoft.com/office/drawing/2014/main" id="{92C04CFD-18E2-4224-8F98-A2542264C289}"/>
              </a:ext>
            </a:extLst>
          </p:cNvPr>
          <p:cNvPicPr/>
          <p:nvPr/>
        </p:nvPicPr>
        <p:blipFill>
          <a:blip r:embed="rId2"/>
          <a:stretch>
            <a:fillRect/>
          </a:stretch>
        </p:blipFill>
        <p:spPr>
          <a:xfrm>
            <a:off x="465455" y="169662"/>
            <a:ext cx="2564616" cy="2600432"/>
          </a:xfrm>
          <a:prstGeom prst="rect">
            <a:avLst/>
          </a:prstGeom>
        </p:spPr>
      </p:pic>
      <p:pic>
        <p:nvPicPr>
          <p:cNvPr id="10" name="Picture 1676">
            <a:extLst>
              <a:ext uri="{FF2B5EF4-FFF2-40B4-BE49-F238E27FC236}">
                <a16:creationId xmlns:a16="http://schemas.microsoft.com/office/drawing/2014/main" id="{E94EC781-8885-4820-B824-8BCA2EED2177}"/>
              </a:ext>
            </a:extLst>
          </p:cNvPr>
          <p:cNvPicPr/>
          <p:nvPr/>
        </p:nvPicPr>
        <p:blipFill>
          <a:blip r:embed="rId3"/>
          <a:stretch>
            <a:fillRect/>
          </a:stretch>
        </p:blipFill>
        <p:spPr>
          <a:xfrm>
            <a:off x="7794856" y="4601507"/>
            <a:ext cx="3503295" cy="2159000"/>
          </a:xfrm>
          <a:prstGeom prst="rect">
            <a:avLst/>
          </a:prstGeom>
        </p:spPr>
      </p:pic>
    </p:spTree>
    <p:extLst>
      <p:ext uri="{BB962C8B-B14F-4D97-AF65-F5344CB8AC3E}">
        <p14:creationId xmlns:p14="http://schemas.microsoft.com/office/powerpoint/2010/main" val="114897228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a:extLst>
              <a:ext uri="{FF2B5EF4-FFF2-40B4-BE49-F238E27FC236}">
                <a16:creationId xmlns:a16="http://schemas.microsoft.com/office/drawing/2014/main" id="{3A864AE1-A49D-42A2-BD75-4AF68EB87BC6}"/>
              </a:ext>
            </a:extLst>
          </p:cNvPr>
          <p:cNvSpPr>
            <a:spLocks noGrp="1"/>
          </p:cNvSpPr>
          <p:nvPr>
            <p:ph type="ctrTitle"/>
          </p:nvPr>
        </p:nvSpPr>
        <p:spPr>
          <a:xfrm>
            <a:off x="2473802" y="492699"/>
            <a:ext cx="7766936" cy="1113533"/>
          </a:xfrm>
        </p:spPr>
        <p:txBody>
          <a:bodyPr rtlCol="0">
            <a:normAutofit fontScale="92500"/>
          </a:bodyPr>
          <a:lstStyle/>
          <a:p>
            <a:pPr algn="ctr" eaLnBrk="1" hangingPunct="1">
              <a:defRPr/>
            </a:pPr>
            <a:r>
              <a:rPr lang="fr-FR" altLang="fr-FR" sz="3600" dirty="0">
                <a:latin typeface="Optima" panose="02020500000000000000" pitchFamily="18" charset="0"/>
                <a:ea typeface="Optima" panose="02020500000000000000" pitchFamily="18" charset="0"/>
                <a:cs typeface="Optima" panose="02020500000000000000" pitchFamily="18" charset="0"/>
              </a:rPr>
              <a:t>LE FESTIVAL </a:t>
            </a:r>
          </a:p>
          <a:p>
            <a:pPr algn="ctr" eaLnBrk="1" hangingPunct="1">
              <a:defRPr/>
            </a:pPr>
            <a:r>
              <a:rPr lang="fr-FR" altLang="fr-FR" sz="3600" dirty="0">
                <a:latin typeface="Optima" panose="02020500000000000000" pitchFamily="18" charset="0"/>
                <a:ea typeface="Optima" panose="02020500000000000000" pitchFamily="18" charset="0"/>
                <a:cs typeface="Optima" panose="02020500000000000000" pitchFamily="18" charset="0"/>
              </a:rPr>
              <a:t>« MUSIQUES À SAINT-HIPP’ »</a:t>
            </a:r>
          </a:p>
        </p:txBody>
      </p:sp>
      <p:pic>
        <p:nvPicPr>
          <p:cNvPr id="7" name="Image 6">
            <a:extLst>
              <a:ext uri="{FF2B5EF4-FFF2-40B4-BE49-F238E27FC236}">
                <a16:creationId xmlns:a16="http://schemas.microsoft.com/office/drawing/2014/main" id="{DB18281A-0CBC-180F-5349-5F467675D08D}"/>
              </a:ext>
            </a:extLst>
          </p:cNvPr>
          <p:cNvPicPr>
            <a:picLocks noChangeAspect="1"/>
          </p:cNvPicPr>
          <p:nvPr/>
        </p:nvPicPr>
        <p:blipFill>
          <a:blip r:embed="rId2"/>
          <a:stretch>
            <a:fillRect/>
          </a:stretch>
        </p:blipFill>
        <p:spPr>
          <a:xfrm>
            <a:off x="3155576" y="1748117"/>
            <a:ext cx="5880847" cy="4410635"/>
          </a:xfrm>
          <a:prstGeom prst="rect">
            <a:avLst/>
          </a:prstGeom>
        </p:spPr>
      </p:pic>
    </p:spTree>
    <p:extLst>
      <p:ext uri="{BB962C8B-B14F-4D97-AF65-F5344CB8AC3E}">
        <p14:creationId xmlns:p14="http://schemas.microsoft.com/office/powerpoint/2010/main" val="31889401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A3B5698-DEBE-4CCC-B12A-DE4BFC3ED441}"/>
              </a:ext>
            </a:extLst>
          </p:cNvPr>
          <p:cNvSpPr>
            <a:spLocks noGrp="1"/>
          </p:cNvSpPr>
          <p:nvPr>
            <p:ph type="ctrTitle"/>
          </p:nvPr>
        </p:nvSpPr>
        <p:spPr>
          <a:xfrm>
            <a:off x="4105922" y="564030"/>
            <a:ext cx="6448255" cy="532063"/>
          </a:xfrm>
        </p:spPr>
        <p:txBody>
          <a:bodyPr>
            <a:normAutofit/>
          </a:bodyPr>
          <a:lstStyle/>
          <a:p>
            <a:pPr algn="ctr" eaLnBrk="1" hangingPunct="1"/>
            <a:r>
              <a:rPr lang="fr-FR" altLang="fr-FR" sz="2400" b="1" dirty="0"/>
              <a:t>« Musiques à Saint-Hipp’ » : présentation</a:t>
            </a:r>
            <a:endParaRPr lang="fr-FR" altLang="fr-FR" sz="2400" dirty="0"/>
          </a:p>
        </p:txBody>
      </p:sp>
      <p:sp>
        <p:nvSpPr>
          <p:cNvPr id="5" name="Rectangle 3">
            <a:extLst>
              <a:ext uri="{FF2B5EF4-FFF2-40B4-BE49-F238E27FC236}">
                <a16:creationId xmlns:a16="http://schemas.microsoft.com/office/drawing/2014/main" id="{E2691898-D7D3-42A0-9FBB-691B38A06055}"/>
              </a:ext>
            </a:extLst>
          </p:cNvPr>
          <p:cNvSpPr txBox="1">
            <a:spLocks noChangeArrowheads="1"/>
          </p:cNvSpPr>
          <p:nvPr/>
        </p:nvSpPr>
        <p:spPr>
          <a:xfrm>
            <a:off x="3220805" y="2039938"/>
            <a:ext cx="8218488" cy="4818062"/>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defRPr/>
            </a:pPr>
            <a:r>
              <a:rPr lang="fr-FR" altLang="fr-FR" sz="2000" b="1" dirty="0"/>
              <a:t>Un festival musical itinérant en milieu rural </a:t>
            </a:r>
            <a:r>
              <a:rPr lang="fr-FR" altLang="fr-FR" sz="2000" dirty="0"/>
              <a:t>créé en 2006 à l’initiative de quelques musiciens du Conservatoire du Pays de Montbéliard (professeurs et élèves) sous l’impulsion de Marc </a:t>
            </a:r>
            <a:r>
              <a:rPr lang="fr-FR" altLang="fr-FR" sz="2000" dirty="0" err="1"/>
              <a:t>Togonal</a:t>
            </a:r>
            <a:r>
              <a:rPr lang="fr-FR" altLang="fr-FR" sz="2000" dirty="0"/>
              <a:t> (violoniste), dans l’idée de partager la musique et de l’amener en tous lieux au plus près des habitants </a:t>
            </a:r>
          </a:p>
          <a:p>
            <a:pPr>
              <a:buFontTx/>
              <a:buNone/>
              <a:defRPr/>
            </a:pPr>
            <a:endParaRPr lang="fr-FR" altLang="fr-FR" sz="1000" dirty="0"/>
          </a:p>
          <a:p>
            <a:pPr>
              <a:defRPr/>
            </a:pPr>
            <a:r>
              <a:rPr lang="fr-FR" altLang="fr-FR" sz="2000" b="1" dirty="0"/>
              <a:t>Une organisation assurée pendant 11 ans par l’Office du Tourisme de Saint-Hippolyte et, depuis l’édition 2017, par l’association « Musiques à Saint-Hipp Anim’ »</a:t>
            </a:r>
            <a:r>
              <a:rPr lang="fr-FR" altLang="fr-FR" sz="2000" dirty="0"/>
              <a:t>, avec le concours de l’association « </a:t>
            </a:r>
            <a:r>
              <a:rPr lang="fr-FR" altLang="fr-FR" sz="2000" dirty="0" err="1"/>
              <a:t>Melos</a:t>
            </a:r>
            <a:r>
              <a:rPr lang="fr-FR" altLang="fr-FR" sz="2000" dirty="0"/>
              <a:t> Tempo » (Montbéliard) et le soutien d’une équipe bénévole fidèle et très motivée.</a:t>
            </a:r>
          </a:p>
          <a:p>
            <a:pPr>
              <a:buFontTx/>
              <a:buNone/>
              <a:defRPr/>
            </a:pPr>
            <a:endParaRPr lang="fr-FR" altLang="fr-FR" sz="1000" dirty="0"/>
          </a:p>
          <a:p>
            <a:pPr>
              <a:defRPr/>
            </a:pPr>
            <a:r>
              <a:rPr lang="fr-FR" altLang="fr-FR" sz="2000" b="1" dirty="0"/>
              <a:t>Un événement « phare » du paysage culturel régional </a:t>
            </a:r>
            <a:r>
              <a:rPr lang="fr-FR" altLang="fr-FR" sz="2000" dirty="0"/>
              <a:t>se déroulant pendant 10 jours chaque mois de juillet, irrigant l’ensemble de la communauté de communes du Pays de Maîche, et rayonnant bien au-delà de celle-ci, avec près de 4000 spectateurs à chaque édition </a:t>
            </a:r>
          </a:p>
          <a:p>
            <a:pPr>
              <a:buFontTx/>
              <a:buNone/>
              <a:defRPr/>
            </a:pPr>
            <a:endParaRPr lang="fr-FR" altLang="fr-FR" sz="1000" dirty="0"/>
          </a:p>
          <a:p>
            <a:pPr>
              <a:defRPr/>
            </a:pPr>
            <a:r>
              <a:rPr lang="fr-FR" altLang="fr-FR" sz="2000" b="1" dirty="0"/>
              <a:t>Un festival sous forme de « résidence » </a:t>
            </a:r>
            <a:r>
              <a:rPr lang="fr-FR" altLang="fr-FR" sz="2000" dirty="0"/>
              <a:t>qui réunit désormais près de 20 musiciens chaque année</a:t>
            </a:r>
          </a:p>
          <a:p>
            <a:pPr>
              <a:buFontTx/>
              <a:buNone/>
              <a:defRPr/>
            </a:pPr>
            <a:endParaRPr lang="fr-FR" altLang="fr-FR" sz="2400" dirty="0"/>
          </a:p>
          <a:p>
            <a:pPr>
              <a:buFontTx/>
              <a:buNone/>
              <a:defRPr/>
            </a:pPr>
            <a:endParaRPr lang="fr-FR" altLang="fr-FR" sz="2400" dirty="0"/>
          </a:p>
          <a:p>
            <a:pPr>
              <a:buFontTx/>
              <a:buNone/>
              <a:defRPr/>
            </a:pPr>
            <a:endParaRPr lang="fr-FR" altLang="fr-FR" sz="2400" dirty="0"/>
          </a:p>
        </p:txBody>
      </p:sp>
      <p:pic>
        <p:nvPicPr>
          <p:cNvPr id="10" name="Image 9">
            <a:extLst>
              <a:ext uri="{FF2B5EF4-FFF2-40B4-BE49-F238E27FC236}">
                <a16:creationId xmlns:a16="http://schemas.microsoft.com/office/drawing/2014/main" id="{1A3B6287-04CF-23BF-0F8C-CA2EF770B13B}"/>
              </a:ext>
            </a:extLst>
          </p:cNvPr>
          <p:cNvPicPr>
            <a:picLocks noChangeAspect="1"/>
          </p:cNvPicPr>
          <p:nvPr/>
        </p:nvPicPr>
        <p:blipFill>
          <a:blip r:embed="rId2"/>
          <a:stretch>
            <a:fillRect/>
          </a:stretch>
        </p:blipFill>
        <p:spPr>
          <a:xfrm>
            <a:off x="300766" y="130945"/>
            <a:ext cx="3087893" cy="1714834"/>
          </a:xfrm>
          <a:prstGeom prst="rect">
            <a:avLst/>
          </a:prstGeom>
        </p:spPr>
      </p:pic>
    </p:spTree>
    <p:extLst>
      <p:ext uri="{BB962C8B-B14F-4D97-AF65-F5344CB8AC3E}">
        <p14:creationId xmlns:p14="http://schemas.microsoft.com/office/powerpoint/2010/main" val="4172835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3E25AC4-D53D-44A3-8B67-7DC859CC3D37}"/>
              </a:ext>
            </a:extLst>
          </p:cNvPr>
          <p:cNvSpPr>
            <a:spLocks noGrp="1"/>
          </p:cNvSpPr>
          <p:nvPr>
            <p:ph type="ctrTitle"/>
          </p:nvPr>
        </p:nvSpPr>
        <p:spPr>
          <a:xfrm>
            <a:off x="3542188" y="640073"/>
            <a:ext cx="7563775" cy="507222"/>
          </a:xfrm>
        </p:spPr>
        <p:txBody>
          <a:bodyPr/>
          <a:lstStyle/>
          <a:p>
            <a:pPr algn="ctr" eaLnBrk="1" hangingPunct="1"/>
            <a:r>
              <a:rPr lang="fr-FR" altLang="fr-FR" sz="2400" b="1" dirty="0"/>
              <a:t>L’esprit « Musiques à Saint-Hipp’ » : la diversité</a:t>
            </a:r>
            <a:endParaRPr lang="fr-FR" altLang="fr-FR" sz="2400" dirty="0"/>
          </a:p>
        </p:txBody>
      </p:sp>
      <p:sp>
        <p:nvSpPr>
          <p:cNvPr id="9" name="Rectangle 3">
            <a:extLst>
              <a:ext uri="{FF2B5EF4-FFF2-40B4-BE49-F238E27FC236}">
                <a16:creationId xmlns:a16="http://schemas.microsoft.com/office/drawing/2014/main" id="{50C4088C-A5E8-402C-B911-5C44E6687408}"/>
              </a:ext>
            </a:extLst>
          </p:cNvPr>
          <p:cNvSpPr txBox="1">
            <a:spLocks noChangeArrowheads="1"/>
          </p:cNvSpPr>
          <p:nvPr/>
        </p:nvSpPr>
        <p:spPr>
          <a:xfrm>
            <a:off x="3214831" y="2039938"/>
            <a:ext cx="8218487" cy="4818062"/>
          </a:xfrm>
          <a:prstGeom prst="rect">
            <a:avLst/>
          </a:prstGeom>
        </p:spPr>
        <p:txBody>
          <a:bodyPr vert="horz" lIns="91440" tIns="45720" rIns="91440" bIns="45720" rtlCol="0" anchor="t">
            <a:normAutofit fontScale="92500" lnSpcReduction="20000"/>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defRPr/>
            </a:pPr>
            <a:r>
              <a:rPr lang="fr-FR" altLang="fr-FR" sz="2000" b="1" dirty="0"/>
              <a:t>Diversité des répertoires </a:t>
            </a:r>
            <a:r>
              <a:rPr lang="fr-FR" altLang="fr-FR" sz="2000" dirty="0"/>
              <a:t>: de la musique baroque à la musique du XXème siècle, en passant par la musique classique, le tango, le flamenco, les musiques populaires du monde…</a:t>
            </a:r>
          </a:p>
          <a:p>
            <a:pPr>
              <a:buFontTx/>
              <a:buNone/>
              <a:defRPr/>
            </a:pPr>
            <a:endParaRPr lang="fr-FR" altLang="fr-FR" sz="1000" dirty="0"/>
          </a:p>
          <a:p>
            <a:pPr>
              <a:defRPr/>
            </a:pPr>
            <a:r>
              <a:rPr lang="fr-FR" altLang="fr-FR" sz="2000" b="1" dirty="0"/>
              <a:t>Diversité des instruments </a:t>
            </a:r>
            <a:r>
              <a:rPr lang="fr-FR" altLang="fr-FR" sz="2000" dirty="0"/>
              <a:t>: le festival est axé essentiellement autour de la musique de chambre avec la présence de nombreux instruments différents (cordes, piano, flûte, guitare, harpe, percussions,…)</a:t>
            </a:r>
          </a:p>
          <a:p>
            <a:pPr>
              <a:buFontTx/>
              <a:buNone/>
              <a:defRPr/>
            </a:pPr>
            <a:endParaRPr lang="fr-FR" altLang="fr-FR" sz="1000" dirty="0"/>
          </a:p>
          <a:p>
            <a:pPr>
              <a:defRPr/>
            </a:pPr>
            <a:r>
              <a:rPr lang="fr-FR" altLang="fr-FR" sz="2000" b="1" dirty="0"/>
              <a:t>Diversité des lieux investis </a:t>
            </a:r>
            <a:r>
              <a:rPr lang="fr-FR" altLang="fr-FR" sz="2000" dirty="0"/>
              <a:t>: les musiciens investissent tous lieux du territoire (chapelles, églises, grottes, jardins, salles municipales, sites naturels, lieux de vie…)</a:t>
            </a:r>
          </a:p>
          <a:p>
            <a:pPr>
              <a:buFontTx/>
              <a:buNone/>
              <a:defRPr/>
            </a:pPr>
            <a:endParaRPr lang="fr-FR" altLang="fr-FR" sz="1000" dirty="0"/>
          </a:p>
          <a:p>
            <a:pPr>
              <a:defRPr/>
            </a:pPr>
            <a:r>
              <a:rPr lang="fr-FR" altLang="fr-FR" sz="2000" b="1" dirty="0"/>
              <a:t>Diversité des musiciens </a:t>
            </a:r>
            <a:r>
              <a:rPr lang="fr-FR" altLang="fr-FR" sz="2000" dirty="0"/>
              <a:t>: le festival est animé par un groupe de musiciens d’horizons différents souhaitant partager une aventure humaine et musicale (professionnels reconnus nationalement et internationalement, jeunes talents en devenir, amateurs éclairés, étudiants des Conservatoires,…)</a:t>
            </a:r>
          </a:p>
          <a:p>
            <a:pPr algn="r">
              <a:defRPr/>
            </a:pPr>
            <a:endParaRPr lang="fr-FR" altLang="fr-FR" sz="2000" dirty="0"/>
          </a:p>
          <a:p>
            <a:pPr>
              <a:buFontTx/>
              <a:buNone/>
              <a:defRPr/>
            </a:pPr>
            <a:endParaRPr lang="fr-FR" altLang="fr-FR" sz="2400" dirty="0"/>
          </a:p>
          <a:p>
            <a:pPr>
              <a:buFontTx/>
              <a:buNone/>
              <a:defRPr/>
            </a:pPr>
            <a:endParaRPr lang="fr-FR" altLang="fr-FR" sz="2400" dirty="0"/>
          </a:p>
          <a:p>
            <a:pPr>
              <a:buFontTx/>
              <a:buNone/>
              <a:defRPr/>
            </a:pPr>
            <a:endParaRPr lang="fr-FR" altLang="fr-FR" sz="2400" dirty="0"/>
          </a:p>
        </p:txBody>
      </p:sp>
      <p:pic>
        <p:nvPicPr>
          <p:cNvPr id="10" name="Image 2">
            <a:extLst>
              <a:ext uri="{FF2B5EF4-FFF2-40B4-BE49-F238E27FC236}">
                <a16:creationId xmlns:a16="http://schemas.microsoft.com/office/drawing/2014/main" id="{A2986251-9232-4264-8E34-2706884955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602" y="133169"/>
            <a:ext cx="2681056" cy="178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34984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FFA6A4B-088F-4692-8CAD-DA619ECEA5DB}"/>
              </a:ext>
            </a:extLst>
          </p:cNvPr>
          <p:cNvSpPr>
            <a:spLocks noGrp="1"/>
          </p:cNvSpPr>
          <p:nvPr>
            <p:ph type="ctrTitle"/>
          </p:nvPr>
        </p:nvSpPr>
        <p:spPr>
          <a:xfrm>
            <a:off x="3754480" y="691920"/>
            <a:ext cx="7149360" cy="531812"/>
          </a:xfrm>
        </p:spPr>
        <p:txBody>
          <a:bodyPr>
            <a:normAutofit fontScale="90000"/>
          </a:bodyPr>
          <a:lstStyle/>
          <a:p>
            <a:pPr algn="ctr" eaLnBrk="1" hangingPunct="1"/>
            <a:r>
              <a:rPr lang="fr-FR" altLang="fr-FR" sz="2400" b="1" dirty="0"/>
              <a:t>L’esprit « Musiques à Saint-Hipp’ » : la convivialité</a:t>
            </a:r>
            <a:endParaRPr lang="fr-FR" altLang="fr-FR" sz="2400" dirty="0"/>
          </a:p>
        </p:txBody>
      </p:sp>
      <p:sp>
        <p:nvSpPr>
          <p:cNvPr id="9" name="Rectangle 3">
            <a:extLst>
              <a:ext uri="{FF2B5EF4-FFF2-40B4-BE49-F238E27FC236}">
                <a16:creationId xmlns:a16="http://schemas.microsoft.com/office/drawing/2014/main" id="{B3189881-26C8-41F8-9315-13DCCAEEBA3C}"/>
              </a:ext>
            </a:extLst>
          </p:cNvPr>
          <p:cNvSpPr txBox="1">
            <a:spLocks noChangeArrowheads="1"/>
          </p:cNvSpPr>
          <p:nvPr/>
        </p:nvSpPr>
        <p:spPr>
          <a:xfrm>
            <a:off x="3219916" y="1716940"/>
            <a:ext cx="8218487" cy="4818062"/>
          </a:xfrm>
          <a:prstGeom prst="rect">
            <a:avLst/>
          </a:prstGeom>
        </p:spPr>
        <p:txBody>
          <a:bodyPr vert="horz" lIns="91440" tIns="45720" rIns="91440" bIns="45720" rtlCol="0" anchor="t">
            <a:normAutofit fontScale="92500" lnSpcReduction="20000"/>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buFontTx/>
              <a:buNone/>
              <a:defRPr/>
            </a:pPr>
            <a:endParaRPr lang="fr-FR" altLang="fr-FR" sz="1000" dirty="0"/>
          </a:p>
          <a:p>
            <a:pPr>
              <a:buFontTx/>
              <a:buNone/>
              <a:defRPr/>
            </a:pPr>
            <a:endParaRPr lang="fr-FR" altLang="fr-FR" sz="1000" dirty="0"/>
          </a:p>
          <a:p>
            <a:pPr>
              <a:defRPr/>
            </a:pPr>
            <a:r>
              <a:rPr lang="fr-FR" altLang="fr-FR" sz="2000" b="1" dirty="0"/>
              <a:t>Une communauté de vie : </a:t>
            </a:r>
            <a:r>
              <a:rPr lang="fr-FR" altLang="fr-FR" sz="2000" dirty="0"/>
              <a:t>contrairement à d’autres festivals où les musiciens viennent jouer et repartent dès le concert terminé, les musiciens vivent ensemble pendant 15 jours sur place et logent dans des gîtes ruraux du territoire.</a:t>
            </a:r>
          </a:p>
          <a:p>
            <a:pPr>
              <a:buFontTx/>
              <a:buNone/>
              <a:defRPr/>
            </a:pPr>
            <a:endParaRPr lang="fr-FR" altLang="fr-FR" sz="1000" dirty="0"/>
          </a:p>
          <a:p>
            <a:pPr>
              <a:defRPr/>
            </a:pPr>
            <a:r>
              <a:rPr lang="fr-FR" altLang="fr-FR" sz="2000" b="1" dirty="0"/>
              <a:t>Une relation forte entre les musiciens et les spectateurs </a:t>
            </a:r>
            <a:r>
              <a:rPr lang="fr-FR" altLang="fr-FR" sz="2000" dirty="0"/>
              <a:t>: par exemple chaque concert est suivi d’un pot où les musiciens discutent avec les spectateurs, les musiciens s’attachent aussi à faire participer les spectateurs (chorale éphémère des festivaliers,…)</a:t>
            </a:r>
          </a:p>
          <a:p>
            <a:pPr>
              <a:buFontTx/>
              <a:buNone/>
              <a:defRPr/>
            </a:pPr>
            <a:endParaRPr lang="fr-FR" altLang="fr-FR" sz="1000" dirty="0"/>
          </a:p>
          <a:p>
            <a:pPr>
              <a:defRPr/>
            </a:pPr>
            <a:r>
              <a:rPr lang="fr-FR" altLang="fr-FR" sz="2000" b="1" dirty="0"/>
              <a:t>Des programmes « surprise » </a:t>
            </a:r>
            <a:r>
              <a:rPr lang="fr-FR" altLang="fr-FR" sz="2000" dirty="0"/>
              <a:t>: les musiciens préparent un programme différent pour chacun des quelques 30 événements programmés pendant le festival. Le programme précis des œuvres n’est pas dévoilé au public afin de laisser la place à la surprise. Seule une thématique est donnée dans le programme. Ceci favorise un esprit de « découverte ».</a:t>
            </a:r>
          </a:p>
          <a:p>
            <a:pPr>
              <a:defRPr/>
            </a:pPr>
            <a:endParaRPr lang="fr-FR" altLang="fr-FR" sz="2000" dirty="0"/>
          </a:p>
          <a:p>
            <a:pPr>
              <a:buFontTx/>
              <a:buNone/>
              <a:defRPr/>
            </a:pPr>
            <a:endParaRPr lang="fr-FR" altLang="fr-FR" sz="2400" dirty="0"/>
          </a:p>
          <a:p>
            <a:pPr>
              <a:buFontTx/>
              <a:buNone/>
              <a:defRPr/>
            </a:pPr>
            <a:endParaRPr lang="fr-FR" altLang="fr-FR" sz="2400" dirty="0"/>
          </a:p>
          <a:p>
            <a:pPr>
              <a:buFontTx/>
              <a:buNone/>
              <a:defRPr/>
            </a:pPr>
            <a:endParaRPr lang="fr-FR" altLang="fr-FR" sz="2400" dirty="0"/>
          </a:p>
        </p:txBody>
      </p:sp>
      <p:pic>
        <p:nvPicPr>
          <p:cNvPr id="3" name="Image 2">
            <a:extLst>
              <a:ext uri="{FF2B5EF4-FFF2-40B4-BE49-F238E27FC236}">
                <a16:creationId xmlns:a16="http://schemas.microsoft.com/office/drawing/2014/main" id="{2976A4FF-9FC5-2142-7E80-36963A17CC6C}"/>
              </a:ext>
            </a:extLst>
          </p:cNvPr>
          <p:cNvPicPr>
            <a:picLocks noChangeAspect="1"/>
          </p:cNvPicPr>
          <p:nvPr/>
        </p:nvPicPr>
        <p:blipFill>
          <a:blip r:embed="rId2"/>
          <a:stretch>
            <a:fillRect/>
          </a:stretch>
        </p:blipFill>
        <p:spPr>
          <a:xfrm>
            <a:off x="269501" y="108977"/>
            <a:ext cx="3129128" cy="1701893"/>
          </a:xfrm>
          <a:prstGeom prst="rect">
            <a:avLst/>
          </a:prstGeom>
        </p:spPr>
      </p:pic>
    </p:spTree>
    <p:extLst>
      <p:ext uri="{BB962C8B-B14F-4D97-AF65-F5344CB8AC3E}">
        <p14:creationId xmlns:p14="http://schemas.microsoft.com/office/powerpoint/2010/main" val="246900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CDD84E2B-BCE6-4687-805F-CBB3AA2B2392}"/>
              </a:ext>
            </a:extLst>
          </p:cNvPr>
          <p:cNvSpPr>
            <a:spLocks noGrp="1"/>
          </p:cNvSpPr>
          <p:nvPr>
            <p:ph type="ctrTitle"/>
          </p:nvPr>
        </p:nvSpPr>
        <p:spPr>
          <a:xfrm>
            <a:off x="4107525" y="731951"/>
            <a:ext cx="6448425" cy="531812"/>
          </a:xfrm>
        </p:spPr>
        <p:txBody>
          <a:bodyPr>
            <a:normAutofit fontScale="90000"/>
          </a:bodyPr>
          <a:lstStyle/>
          <a:p>
            <a:pPr algn="ctr" eaLnBrk="1" hangingPunct="1"/>
            <a:r>
              <a:rPr lang="fr-FR" altLang="fr-FR" sz="2400" b="1" dirty="0"/>
              <a:t>L’esprit « Musiques à Saint-Hipp’ » : l’exigence</a:t>
            </a:r>
            <a:endParaRPr lang="fr-FR" altLang="fr-FR" sz="2400" dirty="0"/>
          </a:p>
        </p:txBody>
      </p:sp>
      <p:sp>
        <p:nvSpPr>
          <p:cNvPr id="9" name="Rectangle 3">
            <a:extLst>
              <a:ext uri="{FF2B5EF4-FFF2-40B4-BE49-F238E27FC236}">
                <a16:creationId xmlns:a16="http://schemas.microsoft.com/office/drawing/2014/main" id="{47157BFB-2133-4051-8ACF-FEE44640626B}"/>
              </a:ext>
            </a:extLst>
          </p:cNvPr>
          <p:cNvSpPr txBox="1">
            <a:spLocks noChangeArrowheads="1"/>
          </p:cNvSpPr>
          <p:nvPr/>
        </p:nvSpPr>
        <p:spPr>
          <a:xfrm>
            <a:off x="3222493" y="1514537"/>
            <a:ext cx="8218487" cy="4818063"/>
          </a:xfrm>
          <a:prstGeom prst="rect">
            <a:avLst/>
          </a:prstGeom>
        </p:spPr>
        <p:txBody>
          <a:bodyPr vert="horz" lIns="91440" tIns="45720" rIns="91440" bIns="45720" rtlCol="0" anchor="t">
            <a:normAutofit fontScale="92500" lnSpcReduction="20000"/>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buFontTx/>
              <a:buNone/>
              <a:defRPr/>
            </a:pPr>
            <a:endParaRPr lang="fr-FR" altLang="fr-FR" sz="1000" dirty="0"/>
          </a:p>
          <a:p>
            <a:pPr>
              <a:buFontTx/>
              <a:buNone/>
              <a:defRPr/>
            </a:pPr>
            <a:endParaRPr lang="fr-FR" altLang="fr-FR" sz="1000" dirty="0"/>
          </a:p>
          <a:p>
            <a:pPr>
              <a:defRPr/>
            </a:pPr>
            <a:r>
              <a:rPr lang="fr-FR" altLang="fr-FR" sz="2000" b="1" dirty="0"/>
              <a:t>Une exigence dans le travail musical : </a:t>
            </a:r>
            <a:r>
              <a:rPr lang="fr-FR" altLang="fr-FR" sz="2000" dirty="0"/>
              <a:t>depuis la première édition du festival, de nombreux musiciens de très grand talent ont rejoint la communauté de « Musiques à Saint-Hipp ». Ceci a permis au festival d’atteindre un haut niveau de qualité musicale, tout en gardant une mixité entre musiciens amateurs de haute volée et professionnels reconnus. </a:t>
            </a:r>
          </a:p>
          <a:p>
            <a:pPr>
              <a:buFontTx/>
              <a:buNone/>
              <a:defRPr/>
            </a:pPr>
            <a:endParaRPr lang="fr-FR" altLang="fr-FR" sz="2000" dirty="0"/>
          </a:p>
          <a:p>
            <a:pPr>
              <a:defRPr/>
            </a:pPr>
            <a:r>
              <a:rPr lang="fr-FR" altLang="fr-FR" sz="2000" b="1" dirty="0"/>
              <a:t>Une exigence de qualité dans les répertoires présentés </a:t>
            </a:r>
            <a:r>
              <a:rPr lang="fr-FR" altLang="fr-FR" sz="2000" dirty="0"/>
              <a:t>: les musiciens présentent des répertoires très diversifiés, mais avec une exigence de qualité toujours présente, que ce soit dans des répertoires populaires ou « savants »</a:t>
            </a:r>
          </a:p>
          <a:p>
            <a:pPr>
              <a:buFontTx/>
              <a:buNone/>
              <a:defRPr/>
            </a:pPr>
            <a:endParaRPr lang="fr-FR" altLang="fr-FR" sz="1000" dirty="0"/>
          </a:p>
          <a:p>
            <a:pPr>
              <a:defRPr/>
            </a:pPr>
            <a:r>
              <a:rPr lang="fr-FR" altLang="fr-FR" sz="2000" b="1" dirty="0"/>
              <a:t>Une exigence technique </a:t>
            </a:r>
            <a:r>
              <a:rPr lang="fr-FR" altLang="fr-FR" sz="2000" dirty="0"/>
              <a:t>: depuis plusieurs années, le festival s’est attaché les services d’un régisseur technique afin de mettre en lumière les lieux investis pour les concerts</a:t>
            </a:r>
          </a:p>
          <a:p>
            <a:pPr>
              <a:buFontTx/>
              <a:buNone/>
              <a:defRPr/>
            </a:pPr>
            <a:endParaRPr lang="fr-FR" altLang="fr-FR" sz="1000" dirty="0"/>
          </a:p>
          <a:p>
            <a:pPr>
              <a:buFontTx/>
              <a:buNone/>
              <a:defRPr/>
            </a:pPr>
            <a:endParaRPr lang="fr-FR" altLang="fr-FR" sz="2000" dirty="0"/>
          </a:p>
          <a:p>
            <a:pPr>
              <a:buFontTx/>
              <a:buNone/>
              <a:defRPr/>
            </a:pPr>
            <a:endParaRPr lang="fr-FR" altLang="fr-FR" sz="2400" dirty="0"/>
          </a:p>
          <a:p>
            <a:pPr>
              <a:buFontTx/>
              <a:buNone/>
              <a:defRPr/>
            </a:pPr>
            <a:endParaRPr lang="fr-FR" altLang="fr-FR" sz="2400" dirty="0"/>
          </a:p>
          <a:p>
            <a:pPr>
              <a:buFontTx/>
              <a:buNone/>
              <a:defRPr/>
            </a:pPr>
            <a:endParaRPr lang="fr-FR" altLang="fr-FR" sz="2400" dirty="0"/>
          </a:p>
        </p:txBody>
      </p:sp>
      <p:pic>
        <p:nvPicPr>
          <p:cNvPr id="3" name="Image 2">
            <a:extLst>
              <a:ext uri="{FF2B5EF4-FFF2-40B4-BE49-F238E27FC236}">
                <a16:creationId xmlns:a16="http://schemas.microsoft.com/office/drawing/2014/main" id="{5E9F485A-985E-36D0-B8C6-719F45FFA613}"/>
              </a:ext>
            </a:extLst>
          </p:cNvPr>
          <p:cNvPicPr>
            <a:picLocks noChangeAspect="1"/>
          </p:cNvPicPr>
          <p:nvPr/>
        </p:nvPicPr>
        <p:blipFill>
          <a:blip r:embed="rId2"/>
          <a:stretch>
            <a:fillRect/>
          </a:stretch>
        </p:blipFill>
        <p:spPr>
          <a:xfrm>
            <a:off x="326850" y="126685"/>
            <a:ext cx="1977079" cy="2403133"/>
          </a:xfrm>
          <a:prstGeom prst="rect">
            <a:avLst/>
          </a:prstGeom>
        </p:spPr>
      </p:pic>
    </p:spTree>
    <p:extLst>
      <p:ext uri="{BB962C8B-B14F-4D97-AF65-F5344CB8AC3E}">
        <p14:creationId xmlns:p14="http://schemas.microsoft.com/office/powerpoint/2010/main" val="8009815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8E3EAFA-4ADE-40F6-B250-96A669F84647}"/>
              </a:ext>
            </a:extLst>
          </p:cNvPr>
          <p:cNvSpPr>
            <a:spLocks noGrp="1"/>
          </p:cNvSpPr>
          <p:nvPr>
            <p:ph type="ctrTitle"/>
          </p:nvPr>
        </p:nvSpPr>
        <p:spPr>
          <a:xfrm>
            <a:off x="4711207" y="110972"/>
            <a:ext cx="6448425" cy="531812"/>
          </a:xfrm>
        </p:spPr>
        <p:txBody>
          <a:bodyPr>
            <a:normAutofit fontScale="90000"/>
          </a:bodyPr>
          <a:lstStyle/>
          <a:p>
            <a:pPr algn="ctr" eaLnBrk="1" hangingPunct="1"/>
            <a:r>
              <a:rPr lang="fr-FR" altLang="fr-FR" sz="2400" b="1" dirty="0"/>
              <a:t>L’esprit « Musiques à Saint-Hipp’ » : l’exigence</a:t>
            </a:r>
            <a:endParaRPr lang="fr-FR" altLang="fr-FR" sz="2400" dirty="0"/>
          </a:p>
        </p:txBody>
      </p:sp>
      <p:pic>
        <p:nvPicPr>
          <p:cNvPr id="5" name="Image 1">
            <a:extLst>
              <a:ext uri="{FF2B5EF4-FFF2-40B4-BE49-F238E27FC236}">
                <a16:creationId xmlns:a16="http://schemas.microsoft.com/office/drawing/2014/main" id="{80260683-9392-4A8B-8B3B-A3362354B0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557" y="110972"/>
            <a:ext cx="2825627" cy="2118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1D940337-7696-4C4E-B5FD-FA65952A47F9}"/>
              </a:ext>
            </a:extLst>
          </p:cNvPr>
          <p:cNvSpPr txBox="1">
            <a:spLocks noChangeArrowheads="1"/>
          </p:cNvSpPr>
          <p:nvPr/>
        </p:nvSpPr>
        <p:spPr>
          <a:xfrm>
            <a:off x="3502473" y="781235"/>
            <a:ext cx="8497887" cy="6187735"/>
          </a:xfrm>
          <a:prstGeom prst="rect">
            <a:avLst/>
          </a:prstGeom>
        </p:spPr>
        <p:txBody>
          <a:bodyPr vert="horz" lIns="91440" tIns="45720" rIns="91440" bIns="45720" rtlCol="0" anchor="t">
            <a:normAutofit fontScale="92500" lnSpcReduction="20000"/>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buFontTx/>
              <a:buNone/>
              <a:defRPr/>
            </a:pPr>
            <a:endParaRPr lang="fr-FR" altLang="fr-FR" sz="1000" dirty="0"/>
          </a:p>
          <a:p>
            <a:pPr>
              <a:buFontTx/>
              <a:buNone/>
              <a:defRPr/>
            </a:pPr>
            <a:endParaRPr lang="fr-FR" altLang="fr-FR" sz="1000" dirty="0"/>
          </a:p>
          <a:p>
            <a:pPr>
              <a:defRPr/>
            </a:pPr>
            <a:r>
              <a:rPr lang="fr-FR" altLang="fr-FR" sz="2100" b="1" dirty="0"/>
              <a:t>Un « esprit de troupe » : </a:t>
            </a:r>
            <a:r>
              <a:rPr lang="fr-FR" altLang="fr-FR" sz="2100" dirty="0"/>
              <a:t>la communauté des musiciens réunit des musiciens d’horizons différents, tant au niveau de leur parcours que de leur orientation artistique (baroque, classique, contemporain…). Ces musiciens partagent une aventure humaine et musicale pendant 15 jours pour bâtir des programmes détonants </a:t>
            </a:r>
          </a:p>
          <a:p>
            <a:pPr>
              <a:buFontTx/>
              <a:buNone/>
              <a:defRPr/>
            </a:pPr>
            <a:endParaRPr lang="fr-FR" altLang="fr-FR" sz="1000" dirty="0"/>
          </a:p>
          <a:p>
            <a:pPr>
              <a:defRPr/>
            </a:pPr>
            <a:r>
              <a:rPr lang="fr-FR" altLang="fr-FR" sz="2000" b="1" dirty="0"/>
              <a:t>Une proximité avec la population </a:t>
            </a:r>
            <a:r>
              <a:rPr lang="fr-FR" altLang="fr-FR" sz="2000" dirty="0"/>
              <a:t>: les musiciens cherchent à investir les lieux de vie pour amener la musique au plus près des habitants.</a:t>
            </a:r>
          </a:p>
          <a:p>
            <a:pPr>
              <a:buFont typeface="Arial" panose="020B0604020202020204" pitchFamily="34" charset="0"/>
              <a:buNone/>
              <a:defRPr/>
            </a:pPr>
            <a:r>
              <a:rPr lang="fr-FR" altLang="fr-FR" sz="2000" dirty="0"/>
              <a:t>           Ainsi ils se produisent :</a:t>
            </a:r>
          </a:p>
          <a:p>
            <a:pPr marL="685800" lvl="1" indent="-342900" algn="l">
              <a:buClrTx/>
              <a:buFont typeface="Wingdings" panose="05000000000000000000" pitchFamily="2" charset="2"/>
              <a:buChar char="Ø"/>
              <a:defRPr/>
            </a:pPr>
            <a:r>
              <a:rPr lang="fr-FR" altLang="fr-FR" sz="2100" dirty="0"/>
              <a:t>dans les EHPAD ou à domicile pour les publics empêchés,</a:t>
            </a:r>
          </a:p>
          <a:p>
            <a:pPr marL="685800" lvl="1" indent="-342900" algn="l">
              <a:buClrTx/>
              <a:buFont typeface="Wingdings" panose="05000000000000000000" pitchFamily="2" charset="2"/>
              <a:buChar char="Ø"/>
              <a:defRPr/>
            </a:pPr>
            <a:r>
              <a:rPr lang="fr-FR" altLang="fr-FR" sz="2100" dirty="0"/>
              <a:t>chez des particuliers comme à la Maison Forte de </a:t>
            </a:r>
            <a:r>
              <a:rPr lang="fr-FR" altLang="fr-FR" sz="2100" dirty="0" err="1"/>
              <a:t>Neuvier</a:t>
            </a:r>
            <a:r>
              <a:rPr lang="fr-FR" altLang="fr-FR" sz="2100" dirty="0"/>
              <a:t>, chez Madeleine à Chamesol ou à l’Auberge de </a:t>
            </a:r>
            <a:r>
              <a:rPr lang="fr-FR" altLang="fr-FR" sz="2100" dirty="0" err="1"/>
              <a:t>Bouvrance</a:t>
            </a:r>
            <a:r>
              <a:rPr lang="fr-FR" altLang="fr-FR" sz="2100" dirty="0"/>
              <a:t> à Vaufrey,</a:t>
            </a:r>
          </a:p>
          <a:p>
            <a:pPr marL="685800" lvl="1" indent="-342900" algn="l">
              <a:buClrTx/>
              <a:buFont typeface="Wingdings" panose="05000000000000000000" pitchFamily="2" charset="2"/>
              <a:buChar char="Ø"/>
              <a:defRPr/>
            </a:pPr>
            <a:r>
              <a:rPr lang="fr-FR" altLang="fr-FR" sz="2100" dirty="0"/>
              <a:t>mais aussi dans d’autres lieux insolites pour ce type de concerts que sont, par exemple, les locaux du garage </a:t>
            </a:r>
            <a:r>
              <a:rPr lang="fr-FR" altLang="fr-FR" sz="2100" dirty="0" err="1"/>
              <a:t>Spatig</a:t>
            </a:r>
            <a:r>
              <a:rPr lang="fr-FR" altLang="fr-FR" sz="2100" dirty="0"/>
              <a:t> et les ateliers de l’entreprise </a:t>
            </a:r>
            <a:r>
              <a:rPr lang="fr-FR" altLang="fr-FR" sz="2100" dirty="0" err="1"/>
              <a:t>Sodex-Fesselet</a:t>
            </a:r>
            <a:r>
              <a:rPr lang="fr-FR" altLang="fr-FR" sz="2100" dirty="0"/>
              <a:t> , les restaurants, les commerces,</a:t>
            </a:r>
          </a:p>
          <a:p>
            <a:pPr>
              <a:buFontTx/>
              <a:buNone/>
              <a:defRPr/>
            </a:pPr>
            <a:endParaRPr lang="fr-FR" altLang="fr-FR" sz="1000" dirty="0"/>
          </a:p>
          <a:p>
            <a:pPr>
              <a:defRPr/>
            </a:pPr>
            <a:r>
              <a:rPr lang="fr-FR" altLang="fr-FR" sz="2000" b="1" dirty="0"/>
              <a:t>L’entrée des concerts est en participation libre</a:t>
            </a:r>
            <a:r>
              <a:rPr lang="fr-FR" altLang="fr-FR" sz="2000" dirty="0"/>
              <a:t> : chaque spectateur donne ce qu’il souhaite dans le chapeau à l’issue du concert, selon ses possibilités et son envie </a:t>
            </a:r>
          </a:p>
          <a:p>
            <a:pPr>
              <a:buFontTx/>
              <a:buNone/>
              <a:defRPr/>
            </a:pPr>
            <a:endParaRPr lang="fr-FR" altLang="fr-FR" sz="1000" dirty="0"/>
          </a:p>
          <a:p>
            <a:pPr>
              <a:buFontTx/>
              <a:buNone/>
              <a:defRPr/>
            </a:pPr>
            <a:endParaRPr lang="fr-FR" altLang="fr-FR" sz="1000" dirty="0"/>
          </a:p>
          <a:p>
            <a:pPr>
              <a:buFontTx/>
              <a:buNone/>
              <a:defRPr/>
            </a:pPr>
            <a:endParaRPr lang="fr-FR" altLang="fr-FR" sz="2000" dirty="0"/>
          </a:p>
          <a:p>
            <a:pPr>
              <a:buFontTx/>
              <a:buNone/>
              <a:defRPr/>
            </a:pPr>
            <a:endParaRPr lang="fr-FR" altLang="fr-FR" sz="2400" dirty="0"/>
          </a:p>
          <a:p>
            <a:pPr>
              <a:buFontTx/>
              <a:buNone/>
              <a:defRPr/>
            </a:pPr>
            <a:endParaRPr lang="fr-FR" altLang="fr-FR" sz="2400" dirty="0"/>
          </a:p>
          <a:p>
            <a:pPr>
              <a:buFontTx/>
              <a:buNone/>
              <a:defRPr/>
            </a:pPr>
            <a:endParaRPr lang="fr-FR" altLang="fr-FR" sz="2400" dirty="0"/>
          </a:p>
        </p:txBody>
      </p:sp>
    </p:spTree>
    <p:extLst>
      <p:ext uri="{BB962C8B-B14F-4D97-AF65-F5344CB8AC3E}">
        <p14:creationId xmlns:p14="http://schemas.microsoft.com/office/powerpoint/2010/main" val="17168625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a:extLst>
              <a:ext uri="{FF2B5EF4-FFF2-40B4-BE49-F238E27FC236}">
                <a16:creationId xmlns:a16="http://schemas.microsoft.com/office/drawing/2014/main" id="{3A864AE1-A49D-42A2-BD75-4AF68EB87BC6}"/>
              </a:ext>
            </a:extLst>
          </p:cNvPr>
          <p:cNvSpPr>
            <a:spLocks noGrp="1"/>
          </p:cNvSpPr>
          <p:nvPr>
            <p:ph type="ctrTitle"/>
          </p:nvPr>
        </p:nvSpPr>
        <p:spPr>
          <a:xfrm>
            <a:off x="2358392" y="628391"/>
            <a:ext cx="7766936" cy="651894"/>
          </a:xfrm>
        </p:spPr>
        <p:txBody>
          <a:bodyPr rtlCol="0">
            <a:normAutofit fontScale="92500"/>
          </a:bodyPr>
          <a:lstStyle/>
          <a:p>
            <a:pPr algn="ctr" eaLnBrk="1" hangingPunct="1">
              <a:defRPr/>
            </a:pPr>
            <a:r>
              <a:rPr lang="fr-FR" altLang="fr-FR" sz="3600" dirty="0">
                <a:latin typeface="Optima" panose="02020500000000000000" pitchFamily="18" charset="0"/>
                <a:ea typeface="Optima" panose="02020500000000000000" pitchFamily="18" charset="0"/>
                <a:cs typeface="Optima" panose="02020500000000000000" pitchFamily="18" charset="0"/>
              </a:rPr>
              <a:t>LES RANDONNÉES DE L’ÉTÉ</a:t>
            </a:r>
          </a:p>
        </p:txBody>
      </p:sp>
      <p:pic>
        <p:nvPicPr>
          <p:cNvPr id="3" name="Image 2">
            <a:extLst>
              <a:ext uri="{FF2B5EF4-FFF2-40B4-BE49-F238E27FC236}">
                <a16:creationId xmlns:a16="http://schemas.microsoft.com/office/drawing/2014/main" id="{700EB8CE-CD0B-4B5B-81C3-2710BF56315B}"/>
              </a:ext>
            </a:extLst>
          </p:cNvPr>
          <p:cNvPicPr>
            <a:picLocks noChangeAspect="1"/>
          </p:cNvPicPr>
          <p:nvPr/>
        </p:nvPicPr>
        <p:blipFill>
          <a:blip r:embed="rId2"/>
          <a:stretch>
            <a:fillRect/>
          </a:stretch>
        </p:blipFill>
        <p:spPr>
          <a:xfrm>
            <a:off x="3515558" y="1883535"/>
            <a:ext cx="5442104" cy="3954596"/>
          </a:xfrm>
          <a:prstGeom prst="rect">
            <a:avLst/>
          </a:prstGeom>
        </p:spPr>
      </p:pic>
    </p:spTree>
    <p:extLst>
      <p:ext uri="{BB962C8B-B14F-4D97-AF65-F5344CB8AC3E}">
        <p14:creationId xmlns:p14="http://schemas.microsoft.com/office/powerpoint/2010/main" val="900921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CDD84E2B-BCE6-4687-805F-CBB3AA2B2392}"/>
              </a:ext>
            </a:extLst>
          </p:cNvPr>
          <p:cNvSpPr>
            <a:spLocks noGrp="1"/>
          </p:cNvSpPr>
          <p:nvPr>
            <p:ph type="ctrTitle"/>
          </p:nvPr>
        </p:nvSpPr>
        <p:spPr>
          <a:xfrm>
            <a:off x="4107523" y="525400"/>
            <a:ext cx="6448425" cy="531812"/>
          </a:xfrm>
        </p:spPr>
        <p:txBody>
          <a:bodyPr>
            <a:normAutofit/>
          </a:bodyPr>
          <a:lstStyle/>
          <a:p>
            <a:pPr algn="ctr" eaLnBrk="1" hangingPunct="1"/>
            <a:r>
              <a:rPr lang="fr-FR" altLang="fr-FR" sz="2400" b="1" dirty="0"/>
              <a:t>Randonnées de l’été</a:t>
            </a:r>
            <a:endParaRPr lang="fr-FR" altLang="fr-FR" sz="2400" dirty="0"/>
          </a:p>
        </p:txBody>
      </p:sp>
      <p:sp>
        <p:nvSpPr>
          <p:cNvPr id="9" name="Rectangle 3">
            <a:extLst>
              <a:ext uri="{FF2B5EF4-FFF2-40B4-BE49-F238E27FC236}">
                <a16:creationId xmlns:a16="http://schemas.microsoft.com/office/drawing/2014/main" id="{47157BFB-2133-4051-8ACF-FEE44640626B}"/>
              </a:ext>
            </a:extLst>
          </p:cNvPr>
          <p:cNvSpPr txBox="1">
            <a:spLocks noChangeArrowheads="1"/>
          </p:cNvSpPr>
          <p:nvPr/>
        </p:nvSpPr>
        <p:spPr>
          <a:xfrm>
            <a:off x="3222493" y="1514537"/>
            <a:ext cx="8218487" cy="481806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buFontTx/>
              <a:buNone/>
              <a:defRPr/>
            </a:pPr>
            <a:endParaRPr lang="fr-FR" altLang="fr-FR" sz="1000" dirty="0"/>
          </a:p>
          <a:p>
            <a:pPr>
              <a:buFontTx/>
              <a:buNone/>
              <a:defRPr/>
            </a:pPr>
            <a:endParaRPr lang="fr-FR" altLang="fr-FR" sz="1000" dirty="0"/>
          </a:p>
          <a:p>
            <a:pPr>
              <a:buFontTx/>
              <a:buNone/>
              <a:defRPr/>
            </a:pPr>
            <a:endParaRPr lang="fr-FR" altLang="fr-FR" sz="1000" dirty="0"/>
          </a:p>
          <a:p>
            <a:pPr>
              <a:buFontTx/>
              <a:buNone/>
              <a:defRPr/>
            </a:pPr>
            <a:endParaRPr lang="fr-FR" altLang="fr-FR" sz="2000" dirty="0"/>
          </a:p>
          <a:p>
            <a:pPr>
              <a:buFontTx/>
              <a:buNone/>
              <a:defRPr/>
            </a:pPr>
            <a:endParaRPr lang="fr-FR" altLang="fr-FR" sz="2400" dirty="0"/>
          </a:p>
          <a:p>
            <a:pPr>
              <a:buFontTx/>
              <a:buNone/>
              <a:defRPr/>
            </a:pPr>
            <a:endParaRPr lang="fr-FR" altLang="fr-FR" sz="2400" dirty="0"/>
          </a:p>
          <a:p>
            <a:pPr>
              <a:buFontTx/>
              <a:buNone/>
              <a:defRPr/>
            </a:pPr>
            <a:endParaRPr lang="fr-FR" altLang="fr-FR" sz="2400" dirty="0"/>
          </a:p>
        </p:txBody>
      </p:sp>
      <p:pic>
        <p:nvPicPr>
          <p:cNvPr id="3" name="Image 2">
            <a:extLst>
              <a:ext uri="{FF2B5EF4-FFF2-40B4-BE49-F238E27FC236}">
                <a16:creationId xmlns:a16="http://schemas.microsoft.com/office/drawing/2014/main" id="{C39AB2B7-C6F3-4FDE-92F4-323BDA9F00EE}"/>
              </a:ext>
            </a:extLst>
          </p:cNvPr>
          <p:cNvPicPr>
            <a:picLocks noChangeAspect="1"/>
          </p:cNvPicPr>
          <p:nvPr/>
        </p:nvPicPr>
        <p:blipFill>
          <a:blip r:embed="rId2"/>
          <a:stretch>
            <a:fillRect/>
          </a:stretch>
        </p:blipFill>
        <p:spPr>
          <a:xfrm>
            <a:off x="323811" y="96782"/>
            <a:ext cx="2898682" cy="1920860"/>
          </a:xfrm>
          <a:prstGeom prst="rect">
            <a:avLst/>
          </a:prstGeom>
        </p:spPr>
      </p:pic>
      <p:sp>
        <p:nvSpPr>
          <p:cNvPr id="7" name="Rectangle 3">
            <a:extLst>
              <a:ext uri="{FF2B5EF4-FFF2-40B4-BE49-F238E27FC236}">
                <a16:creationId xmlns:a16="http://schemas.microsoft.com/office/drawing/2014/main" id="{B4ACAFDF-1015-4ABD-9E48-6FFE39FEFBBC}"/>
              </a:ext>
            </a:extLst>
          </p:cNvPr>
          <p:cNvSpPr txBox="1">
            <a:spLocks noChangeArrowheads="1"/>
          </p:cNvSpPr>
          <p:nvPr/>
        </p:nvSpPr>
        <p:spPr>
          <a:xfrm>
            <a:off x="3561324" y="1693570"/>
            <a:ext cx="8218487" cy="481806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defRPr/>
            </a:pPr>
            <a:r>
              <a:rPr lang="fr-FR" altLang="fr-FR" sz="2000" b="1" dirty="0"/>
              <a:t>Depuis plusieurs années </a:t>
            </a:r>
            <a:r>
              <a:rPr lang="fr-FR" altLang="fr-FR" sz="2000" dirty="0"/>
              <a:t>ces randonnées sont organisées chaque mercredi des mois de juillet et août à Saint-Hippolyte et alentours</a:t>
            </a:r>
          </a:p>
          <a:p>
            <a:pPr>
              <a:defRPr/>
            </a:pPr>
            <a:endParaRPr lang="fr-FR" altLang="fr-FR" sz="2000" dirty="0"/>
          </a:p>
          <a:p>
            <a:pPr>
              <a:defRPr/>
            </a:pPr>
            <a:r>
              <a:rPr lang="fr-FR" altLang="fr-FR" sz="2000" b="1" dirty="0"/>
              <a:t>Ce sont des marches « familiales », gratuites et ouvertes à tous </a:t>
            </a:r>
            <a:r>
              <a:rPr lang="fr-FR" altLang="fr-FR" sz="2000" dirty="0"/>
              <a:t>où la convivialité et la bonne humeur sont de rigueur. Souvent le verre de l’amitié est offert en apéritif par la municipalité qui accueille les randonneurs pour le repas de midi et le café est offert par l’association. Ce repas, « tiré du sac », est toujours un moment d’intenses et fructueux échanges entre touristes et marcheurs locaux</a:t>
            </a:r>
          </a:p>
          <a:p>
            <a:pPr>
              <a:defRPr/>
            </a:pPr>
            <a:r>
              <a:rPr lang="fr-FR" altLang="fr-FR" sz="2000" b="1" dirty="0"/>
              <a:t>En 2017 ce sont près de 1000 marcheurs </a:t>
            </a:r>
            <a:r>
              <a:rPr lang="fr-FR" altLang="fr-FR" sz="2000" dirty="0"/>
              <a:t>qui ont été accueillis, encadrés et guidés par l’équipe de bénévoles de l’association, au cours de 9 balades sur des circuits tous aussi attrayants les uns que les autres</a:t>
            </a:r>
          </a:p>
          <a:p>
            <a:pPr>
              <a:defRPr/>
            </a:pPr>
            <a:endParaRPr lang="fr-FR" altLang="fr-FR" sz="2000" dirty="0"/>
          </a:p>
          <a:p>
            <a:pPr>
              <a:defRPr/>
            </a:pPr>
            <a:endParaRPr lang="fr-FR" altLang="fr-FR" sz="2000" dirty="0"/>
          </a:p>
          <a:p>
            <a:pPr>
              <a:defRPr/>
            </a:pPr>
            <a:endParaRPr lang="fr-FR" altLang="fr-FR" sz="2000" dirty="0"/>
          </a:p>
          <a:p>
            <a:pPr>
              <a:defRPr/>
            </a:pPr>
            <a:endParaRPr lang="fr-FR" altLang="fr-FR" sz="2000" dirty="0"/>
          </a:p>
          <a:p>
            <a:pPr>
              <a:buFontTx/>
              <a:buNone/>
              <a:defRPr/>
            </a:pPr>
            <a:endParaRPr lang="fr-FR" altLang="fr-FR" sz="1000" dirty="0"/>
          </a:p>
          <a:p>
            <a:pPr>
              <a:buFontTx/>
              <a:buNone/>
              <a:defRPr/>
            </a:pPr>
            <a:endParaRPr lang="fr-FR" altLang="fr-FR" sz="2000" dirty="0"/>
          </a:p>
          <a:p>
            <a:pPr>
              <a:buFontTx/>
              <a:buNone/>
              <a:defRPr/>
            </a:pPr>
            <a:endParaRPr lang="fr-FR" altLang="fr-FR" sz="2400" dirty="0"/>
          </a:p>
          <a:p>
            <a:pPr>
              <a:buFontTx/>
              <a:buNone/>
              <a:defRPr/>
            </a:pPr>
            <a:endParaRPr lang="fr-FR" altLang="fr-FR" sz="2400" dirty="0"/>
          </a:p>
          <a:p>
            <a:pPr>
              <a:buFontTx/>
              <a:buNone/>
              <a:defRPr/>
            </a:pPr>
            <a:endParaRPr lang="fr-FR" altLang="fr-FR" sz="2400" dirty="0"/>
          </a:p>
        </p:txBody>
      </p:sp>
    </p:spTree>
    <p:extLst>
      <p:ext uri="{BB962C8B-B14F-4D97-AF65-F5344CB8AC3E}">
        <p14:creationId xmlns:p14="http://schemas.microsoft.com/office/powerpoint/2010/main" val="12878654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703</TotalTime>
  <Words>1034</Words>
  <Application>Microsoft Office PowerPoint</Application>
  <PresentationFormat>Grand écran</PresentationFormat>
  <Paragraphs>91</Paragraphs>
  <Slides>10</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10</vt:i4>
      </vt:variant>
    </vt:vector>
  </HeadingPairs>
  <TitlesOfParts>
    <vt:vector size="16" baseType="lpstr">
      <vt:lpstr>Arial</vt:lpstr>
      <vt:lpstr>Century Gothic</vt:lpstr>
      <vt:lpstr>Optima</vt:lpstr>
      <vt:lpstr>Wingdings</vt:lpstr>
      <vt:lpstr>Wingdings 3</vt:lpstr>
      <vt:lpstr>Brin</vt:lpstr>
      <vt:lpstr>Présentation PowerPoint</vt:lpstr>
      <vt:lpstr>LE FESTIVAL  « MUSIQUES À SAINT-HIPP’ »</vt:lpstr>
      <vt:lpstr>« Musiques à Saint-Hipp’ » : présentation</vt:lpstr>
      <vt:lpstr>L’esprit « Musiques à Saint-Hipp’ » : la diversité</vt:lpstr>
      <vt:lpstr>L’esprit « Musiques à Saint-Hipp’ » : la convivialité</vt:lpstr>
      <vt:lpstr>L’esprit « Musiques à Saint-Hipp’ » : l’exigence</vt:lpstr>
      <vt:lpstr>L’esprit « Musiques à Saint-Hipp’ » : l’exigence</vt:lpstr>
      <vt:lpstr>LES RANDONNÉES DE L’ÉTÉ</vt:lpstr>
      <vt:lpstr>Randonnées de l’été</vt:lpstr>
      <vt:lpstr>Randonnées de l’été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FESTIVAL  MUSIQUES À SAINT’HIPP</dc:title>
  <dc:creator>Pierre NARDIN</dc:creator>
  <cp:lastModifiedBy>Utilisateur</cp:lastModifiedBy>
  <cp:revision>76</cp:revision>
  <dcterms:created xsi:type="dcterms:W3CDTF">2018-03-17T22:30:14Z</dcterms:created>
  <dcterms:modified xsi:type="dcterms:W3CDTF">2024-01-16T16:47:01Z</dcterms:modified>
</cp:coreProperties>
</file>